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1" r:id="rId3"/>
    <p:sldId id="264" r:id="rId4"/>
    <p:sldId id="262" r:id="rId5"/>
    <p:sldId id="263" r:id="rId6"/>
    <p:sldId id="265" r:id="rId7"/>
    <p:sldId id="266" r:id="rId8"/>
    <p:sldId id="26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44529"/>
    <a:srgbClr val="2B3922"/>
    <a:srgbClr val="2E3722"/>
    <a:srgbClr val="FCF7F1"/>
    <a:srgbClr val="B8D233"/>
    <a:srgbClr val="5CC6D6"/>
    <a:srgbClr val="F8D22F"/>
    <a:srgbClr val="F03F2B"/>
    <a:srgbClr val="3488A0"/>
    <a:srgbClr val="57903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987" autoAdjust="0"/>
    <p:restoredTop sz="94660"/>
  </p:normalViewPr>
  <p:slideViewPr>
    <p:cSldViewPr snapToGrid="0">
      <p:cViewPr varScale="1">
        <p:scale>
          <a:sx n="93" d="100"/>
          <a:sy n="93" d="100"/>
        </p:scale>
        <p:origin x="-71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4950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B5C320A-F5C8-4FD6-86FF-35D2EBF085B6}" type="datetime1">
              <a:rPr lang="ru-RU" smtClean="0"/>
              <a:pPr rtl="0"/>
              <a:t>25.10.2024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7ACF5E7-ACB0-497B-A8C6-F2E617B4631D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3853396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5C702C7-E599-40D9-B30E-0392896973B5}" type="datetime1">
              <a:rPr lang="ru-RU" smtClean="0"/>
              <a:pPr rtl="0"/>
              <a:t>25.10.2024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  <a:endParaRPr lang="en-US"/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37A705E3-E620-489D-9973-6221209A4B3B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8958183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506E9A3-1561-45B7-908B-DACC52528ABB}" type="datetime1">
              <a:rPr lang="ru-RU" smtClean="0"/>
              <a:pPr rtl="0"/>
              <a:t>25.10.2024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99379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3E92B999-6CB2-48D4-8AF6-3D1A5D13436B}" type="datetime1">
              <a:rPr lang="ru-RU" smtClean="0"/>
              <a:pPr rtl="0"/>
              <a:t>25.10.2024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59237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52C98DB-1092-48C4-AD4E-BD3E9D2E2345}" type="datetime1">
              <a:rPr lang="ru-RU" smtClean="0"/>
              <a:pPr rtl="0"/>
              <a:t>25.10.2024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32194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pPr rtl="0"/>
              <a:t>25.10.2024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49218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B2CE4EA-3B49-4A00-ADF3-7C7272A626C1}" type="datetime1">
              <a:rPr lang="ru-RU" smtClean="0"/>
              <a:pPr rtl="0"/>
              <a:t>25.10.2024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74940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068A786-B8BF-4988-ACBA-DD9B5BC8D522}" type="datetime1">
              <a:rPr lang="ru-RU" smtClean="0"/>
              <a:pPr rtl="0"/>
              <a:t>25.10.2024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38647205"/>
      </p:ext>
    </p:extLst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3090412-2DE5-405A-816E-F08FB54EB168}" type="datetime1">
              <a:rPr lang="ru-RU" smtClean="0"/>
              <a:pPr rtl="0"/>
              <a:t>25.10.2024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95582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4C2D7CB-4DC1-4BB7-BF00-4C36160857E0}" type="datetime1">
              <a:rPr lang="ru-RU" smtClean="0"/>
              <a:pPr rtl="0"/>
              <a:t>25.10.2024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74129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4060D38F-E364-4ED4-9BF4-D7F00FFBE76A}" type="datetime1">
              <a:rPr lang="ru-RU" smtClean="0"/>
              <a:pPr rtl="0"/>
              <a:t>25.10.2024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84670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183FEFD-AB08-4CB5-AE4D-2F6B12D8E3B0}" type="datetime1">
              <a:rPr lang="ru-RU" smtClean="0"/>
              <a:pPr rtl="0"/>
              <a:t>25.10.2024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47382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BEA1583-5CEF-4E36-A7FC-D34B7E954D76}" type="datetime1">
              <a:rPr lang="ru-RU" smtClean="0"/>
              <a:pPr rtl="0"/>
              <a:t>25.10.2024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35911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1068A786-B8BF-4988-ACBA-DD9B5BC8D522}" type="datetime1">
              <a:rPr lang="ru-RU" smtClean="0"/>
              <a:pPr rtl="0"/>
              <a:t>25.10.2024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54008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8C3B467-088C-4F3D-A9A7-105C4E1E2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7444" y="423721"/>
            <a:ext cx="7772400" cy="2387600"/>
          </a:xfrm>
        </p:spPr>
        <p:txBody>
          <a:bodyPr rtlCol="0">
            <a:normAutofit/>
          </a:bodyPr>
          <a:lstStyle/>
          <a:p>
            <a:r>
              <a:rPr lang="ru-RU" sz="4400" dirty="0">
                <a:solidFill>
                  <a:schemeClr val="bg1"/>
                </a:solidFill>
              </a:rPr>
              <a:t>ПРАВИЛА ЗЕМЛЕПОЛЬЗОВАНИЯ </a:t>
            </a:r>
            <a:r>
              <a:rPr lang="ru-RU" sz="4400" dirty="0" smtClean="0">
                <a:solidFill>
                  <a:schemeClr val="bg1"/>
                </a:solidFill>
              </a:rPr>
              <a:t>И </a:t>
            </a:r>
            <a:r>
              <a:rPr lang="ru-RU" sz="4400" dirty="0">
                <a:solidFill>
                  <a:schemeClr val="bg1"/>
                </a:solidFill>
              </a:rPr>
              <a:t>ЗАСТРОЙКИ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C8722DDC-8EEE-4A06-8DFE-B44871EAA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195263"/>
            <a:ext cx="6858000" cy="2321959"/>
          </a:xfrm>
        </p:spPr>
        <p:txBody>
          <a:bodyPr rtlCol="0"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КАТАВ-ИВАНОВСКОГО ГОРОДСКОГО </a:t>
            </a:r>
            <a:r>
              <a:rPr lang="ru-RU" dirty="0">
                <a:solidFill>
                  <a:schemeClr val="bg1"/>
                </a:solidFill>
              </a:rPr>
              <a:t>ПОСЕЛЕНИЯ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КАТАВ-ИВАНОВСКОГО </a:t>
            </a:r>
            <a:r>
              <a:rPr lang="ru-RU" dirty="0" smtClean="0">
                <a:solidFill>
                  <a:schemeClr val="bg1"/>
                </a:solidFill>
              </a:rPr>
              <a:t>МУНИЦИПАЛЬНОГО РАЙОНА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 ЧЕЛЯБИНСКОЙ ОБЛАСТИ                              </a:t>
            </a:r>
            <a:r>
              <a:rPr lang="ru-RU" dirty="0" smtClean="0">
                <a:solidFill>
                  <a:schemeClr val="bg1"/>
                </a:solidFill>
              </a:rPr>
              <a:t>                      (</a:t>
            </a:r>
            <a:r>
              <a:rPr lang="ru-RU" dirty="0" smtClean="0">
                <a:solidFill>
                  <a:schemeClr val="bg1"/>
                </a:solidFill>
              </a:rPr>
              <a:t>ДАЛЕЕ </a:t>
            </a:r>
            <a:r>
              <a:rPr lang="ru-RU" dirty="0">
                <a:solidFill>
                  <a:schemeClr val="bg1"/>
                </a:solidFill>
              </a:rPr>
              <a:t>- ПРАВИЛА)</a:t>
            </a:r>
            <a:endParaRPr lang="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42807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7126FF82-BD11-43F1-818E-3F5C4F5DC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1501" b="91542" l="9400" r="90400">
                        <a14:foregroundMark x1="34300" y1="11733" x2="38100" y2="7094"/>
                        <a14:foregroundMark x1="38100" y1="7094" x2="40200" y2="6958"/>
                        <a14:foregroundMark x1="18200" y1="46794" x2="22600" y2="42974"/>
                        <a14:foregroundMark x1="22600" y1="42974" x2="25900" y2="37926"/>
                        <a14:foregroundMark x1="63000" y1="91814" x2="58400" y2="89905"/>
                        <a14:foregroundMark x1="90100" y1="13097" x2="90400" y2="13643"/>
                        <a14:foregroundMark x1="41704" y1="7004" x2="34969" y2="6133"/>
                        <a14:foregroundMark x1="34100" y1="7503" x2="42298" y2="7853"/>
                        <a14:foregroundMark x1="43700" y1="7913" x2="44700" y2="9959"/>
                        <a14:foregroundMark x1="42700" y1="8322" x2="34432" y2="6692"/>
                        <a14:foregroundMark x1="34300" y1="6821" x2="41146" y2="6206"/>
                        <a14:foregroundMark x1="9400" y1="57708" x2="10700" y2="64666"/>
                        <a14:backgroundMark x1="45500" y1="3547" x2="32900" y2="2046"/>
                        <a14:backgroundMark x1="34300" y1="3956" x2="30500" y2="7913"/>
                        <a14:backgroundMark x1="45600" y1="7913" x2="44000" y2="7094"/>
                        <a14:backgroundMark x1="42100" y1="4229" x2="44200" y2="7231"/>
                        <a14:backgroundMark x1="30600" y1="6685" x2="30200" y2="10095"/>
                      </a14:backgroundRemoval>
                    </a14:imgEffect>
                    <a14:imgEffect>
                      <a14:brightnessContrast bright="25000" contrast="-6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430" y="5158596"/>
            <a:ext cx="2492570" cy="18269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" y="449382"/>
            <a:ext cx="8583329" cy="822960"/>
          </a:xfrm>
        </p:spPr>
        <p:txBody>
          <a:bodyPr rtlCol="0">
            <a:normAutofit fontScale="90000"/>
          </a:bodyPr>
          <a:lstStyle/>
          <a:p>
            <a:pPr algn="ctr"/>
            <a:r>
              <a:rPr lang="ru-RU" dirty="0"/>
              <a:t>Правила землепользования и застройки</a:t>
            </a:r>
            <a:endParaRPr lang="ru" dirty="0"/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1D7DFFE5-8557-4AA5-9934-0FF996AFAD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951" y="1699404"/>
            <a:ext cx="6946086" cy="4592338"/>
          </a:xfrm>
        </p:spPr>
        <p:txBody>
          <a:bodyPr>
            <a:noAutofit/>
          </a:bodyPr>
          <a:lstStyle/>
          <a:p>
            <a:r>
              <a:rPr lang="ru-RU" sz="2000" dirty="0"/>
              <a:t>Правила являются нормативным правовым актом, разработанным на основе градостроительной документации федерального, регионального и муниципального значения, определяющими основные направления социально- экономического развития </a:t>
            </a:r>
            <a:r>
              <a:rPr lang="ru-RU" sz="2000" dirty="0" smtClean="0"/>
              <a:t>городского </a:t>
            </a:r>
            <a:r>
              <a:rPr lang="ru-RU" sz="2000" dirty="0"/>
              <a:t>поселения, охрану его историко- культурного наследия, окружающей среды и природных ресурсов.</a:t>
            </a:r>
          </a:p>
          <a:p>
            <a:r>
              <a:rPr lang="ru-RU" sz="2000" dirty="0"/>
              <a:t>Правила вводят в </a:t>
            </a:r>
            <a:r>
              <a:rPr lang="ru-RU" sz="2000" dirty="0" smtClean="0"/>
              <a:t>городском </a:t>
            </a:r>
            <a:r>
              <a:rPr lang="ru-RU" sz="2000" dirty="0"/>
              <a:t>поселении систему регулирования землепользования и застройки, которая основана на зонировании - делении территории поселения на зоны с определением видов градостроительного использования установленных зон и ограничений на их использование.</a:t>
            </a:r>
          </a:p>
        </p:txBody>
      </p:sp>
    </p:spTree>
    <p:extLst>
      <p:ext uri="{BB962C8B-B14F-4D97-AF65-F5344CB8AC3E}">
        <p14:creationId xmlns="" xmlns:p14="http://schemas.microsoft.com/office/powerpoint/2010/main" val="183243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3B18CCE-2494-465B-81D7-5BA19691B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117" y="400558"/>
            <a:ext cx="8597766" cy="880712"/>
          </a:xfrm>
        </p:spPr>
        <p:txBody>
          <a:bodyPr>
            <a:normAutofit/>
          </a:bodyPr>
          <a:lstStyle/>
          <a:p>
            <a:r>
              <a:rPr lang="ru-RU" dirty="0"/>
              <a:t>Состав правил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C899C9F-2511-4ED9-AB89-7A71F8669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561" y="1560353"/>
            <a:ext cx="7857339" cy="3761456"/>
          </a:xfrm>
        </p:spPr>
        <p:txBody>
          <a:bodyPr>
            <a:normAutofit/>
          </a:bodyPr>
          <a:lstStyle/>
          <a:p>
            <a:r>
              <a:rPr lang="ru-RU" sz="2000" dirty="0"/>
              <a:t>ОБЩИЕ ПОЛОЖЕНИЯ</a:t>
            </a:r>
          </a:p>
          <a:p>
            <a:endParaRPr lang="ru-RU" sz="2000" dirty="0"/>
          </a:p>
          <a:p>
            <a:r>
              <a:rPr lang="ru-RU" sz="2000" dirty="0"/>
              <a:t>ГРАДОСТРОИТЕЛЬНОЕ ЗОНИРОВАНИЕ </a:t>
            </a:r>
          </a:p>
          <a:p>
            <a:endParaRPr lang="ru-RU" sz="2000" dirty="0"/>
          </a:p>
          <a:p>
            <a:r>
              <a:rPr lang="ru-RU" sz="2000" dirty="0"/>
              <a:t>ПЛАНИРОВКА ТЕРРИТОРИИ</a:t>
            </a:r>
          </a:p>
          <a:p>
            <a:endParaRPr lang="ru-RU" sz="2000" dirty="0"/>
          </a:p>
          <a:p>
            <a:r>
              <a:rPr lang="ru-RU" sz="2000" dirty="0"/>
              <a:t>ГРАДОСТРОИТЕЛЬНЫЕ РЕГЛАМЕНТЫ</a:t>
            </a:r>
          </a:p>
          <a:p>
            <a:endParaRPr lang="ru-RU" sz="2000" dirty="0"/>
          </a:p>
        </p:txBody>
      </p:sp>
      <p:pic>
        <p:nvPicPr>
          <p:cNvPr id="3076" name="Picture 4">
            <a:extLst>
              <a:ext uri="{FF2B5EF4-FFF2-40B4-BE49-F238E27FC236}">
                <a16:creationId xmlns="" xmlns:a16="http://schemas.microsoft.com/office/drawing/2014/main" id="{AE395448-4052-4ECD-8FAB-E78D88EE6F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044" y="3364301"/>
            <a:ext cx="3442836" cy="34428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96711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>
            <a:extLst>
              <a:ext uri="{FF2B5EF4-FFF2-40B4-BE49-F238E27FC236}">
                <a16:creationId xmlns="" xmlns:a16="http://schemas.microsoft.com/office/drawing/2014/main" id="{66A86D82-C0AB-448B-A681-438EA77C40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99458" l="1625" r="90000">
                        <a14:foregroundMark x1="1625" y1="41336" x2="2122" y2="41967"/>
                        <a14:foregroundMark x1="37875" y1="12094" x2="37332" y2="4095"/>
                        <a14:foregroundMark x1="50125" y1="88267" x2="46625" y2="95668"/>
                        <a14:foregroundMark x1="46625" y1="95668" x2="33250" y2="94765"/>
                        <a14:foregroundMark x1="33250" y1="94765" x2="26250" y2="92238"/>
                        <a14:foregroundMark x1="26250" y1="92238" x2="19250" y2="94224"/>
                        <a14:foregroundMark x1="51250" y1="94765" x2="22250" y2="99458"/>
                        <a14:foregroundMark x1="22250" y1="99458" x2="15375" y2="98014"/>
                        <a14:foregroundMark x1="18875" y1="37004" x2="15375" y2="45126"/>
                        <a14:foregroundMark x1="15375" y1="45126" x2="14912" y2="49803"/>
                        <a14:foregroundMark x1="16875" y1="62455" x2="21750" y2="70217"/>
                        <a14:backgroundMark x1="14625" y1="53610" x2="14500" y2="54874"/>
                        <a14:backgroundMark x1="14750" y1="49819" x2="15375" y2="62455"/>
                        <a14:backgroundMark x1="27125" y1="76534" x2="26625" y2="76715"/>
                        <a14:backgroundMark x1="4750" y1="41877" x2="2750" y2="46029"/>
                        <a14:backgroundMark x1="4000" y1="42058" x2="4625" y2="51083"/>
                        <a14:backgroundMark x1="8250" y1="43502" x2="7500" y2="50722"/>
                        <a14:backgroundMark x1="6625" y1="45848" x2="5625" y2="53249"/>
                        <a14:backgroundMark x1="55000" y1="2888" x2="47375" y2="3610"/>
                        <a14:backgroundMark x1="43625" y1="2527" x2="34875" y2="1264"/>
                        <a14:backgroundMark x1="34875" y1="1264" x2="29875" y2="3430"/>
                      </a14:backgroundRemoval>
                    </a14:imgEffect>
                    <a14:imgEffect>
                      <a14:sharpenSoften amount="-6000"/>
                    </a14:imgEffect>
                    <a14:imgEffect>
                      <a14:brightnessContrast bright="6000" contrast="-37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84" t="692" r="15168" b="-692"/>
          <a:stretch/>
        </p:blipFill>
        <p:spPr bwMode="auto">
          <a:xfrm>
            <a:off x="6780664" y="4596995"/>
            <a:ext cx="2252557" cy="19584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6DD09BE-CA51-42B6-A915-224BCF82C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1" y="386429"/>
            <a:ext cx="8596088" cy="900890"/>
          </a:xfrm>
        </p:spPr>
        <p:txBody>
          <a:bodyPr>
            <a:normAutofit/>
          </a:bodyPr>
          <a:lstStyle/>
          <a:p>
            <a:r>
              <a:rPr lang="ru-RU" dirty="0"/>
              <a:t>Цели правил: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00C829B-A26B-4FF9-AF7B-850B63AE3A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0771" y="1414732"/>
            <a:ext cx="7839556" cy="4910567"/>
          </a:xfrm>
        </p:spPr>
        <p:txBody>
          <a:bodyPr>
            <a:noAutofit/>
          </a:bodyPr>
          <a:lstStyle/>
          <a:p>
            <a:r>
              <a:rPr lang="ru-RU" sz="2000" dirty="0"/>
              <a:t>- создание условий для устойчивого развития территории </a:t>
            </a:r>
            <a:r>
              <a:rPr lang="ru-RU" sz="2000" dirty="0" smtClean="0"/>
              <a:t>городского </a:t>
            </a:r>
            <a:r>
              <a:rPr lang="ru-RU" sz="2000" dirty="0"/>
              <a:t>поселения, сохранения окружающей среды и объектов культурного наследия;</a:t>
            </a:r>
          </a:p>
          <a:p>
            <a:r>
              <a:rPr lang="ru-RU" sz="2000" dirty="0"/>
              <a:t>- создание условий для планировки территории поселения;</a:t>
            </a:r>
          </a:p>
          <a:p>
            <a:r>
              <a:rPr lang="ru-RU" sz="2000" dirty="0"/>
              <a:t>- обеспечение прав и законных интересов физических и юридических лиц, в том числе правообладателей земельных участков и объектов капитального строительства;</a:t>
            </a:r>
          </a:p>
          <a:p>
            <a:r>
              <a:rPr lang="ru-RU" sz="2000" dirty="0"/>
              <a:t>- создание условий для привлечения инвестиций, в том числе путем предоставления возможности выбора наиболее эффективных видов разрешенного использования земельных участков и объектов капитального строительства.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1017912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3D8305A-1653-4080-9C2E-1275612FC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>
            <a:normAutofit/>
          </a:bodyPr>
          <a:lstStyle/>
          <a:p>
            <a:r>
              <a:rPr lang="ru-RU" dirty="0"/>
              <a:t>Структура правил регламентирует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8F01D57-2E37-4778-9C24-ABA4B2F509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825625"/>
            <a:ext cx="8247931" cy="4351338"/>
          </a:xfrm>
        </p:spPr>
        <p:txBody>
          <a:bodyPr>
            <a:noAutofit/>
          </a:bodyPr>
          <a:lstStyle/>
          <a:p>
            <a:r>
              <a:rPr lang="ru-RU" sz="2000" dirty="0"/>
              <a:t>полномочия и порядок деятельности органов местного самоуправления по созданию и применению системы регулирования землепользования и застройки на основе градостроительного зонирования; </a:t>
            </a:r>
          </a:p>
          <a:p>
            <a:r>
              <a:rPr lang="ru-RU" sz="2000" dirty="0"/>
              <a:t>порядок деятельности граждан и юридических лиц по использованию и изменению недвижимости; порядок проведения публичных слушаний по вопросам землепользования и застройки; </a:t>
            </a:r>
          </a:p>
          <a:p>
            <a:r>
              <a:rPr lang="ru-RU" sz="2000" dirty="0"/>
              <a:t>порядок совершенствования настоящих Правил посредством внесения в них дополнений и изменений; </a:t>
            </a:r>
          </a:p>
          <a:p>
            <a:r>
              <a:rPr lang="ru-RU" sz="2000" dirty="0"/>
              <a:t>ответственность должностных лиц, граждан и юридических лиц за нарушение Правил.</a:t>
            </a:r>
          </a:p>
        </p:txBody>
      </p:sp>
    </p:spTree>
    <p:extLst>
      <p:ext uri="{BB962C8B-B14F-4D97-AF65-F5344CB8AC3E}">
        <p14:creationId xmlns="" xmlns:p14="http://schemas.microsoft.com/office/powerpoint/2010/main" val="338396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47E2F1E-01D9-4A99-9DC5-AD5E944EC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175" y="272659"/>
            <a:ext cx="7909175" cy="631467"/>
          </a:xfrm>
        </p:spPr>
        <p:txBody>
          <a:bodyPr>
            <a:normAutofit/>
          </a:bodyPr>
          <a:lstStyle/>
          <a:p>
            <a:r>
              <a:rPr lang="ru-RU" sz="3000" dirty="0" smtClean="0"/>
              <a:t>   ГРАДОСТРОИТЕЛЬНЫЕ </a:t>
            </a:r>
            <a:r>
              <a:rPr lang="ru-RU" sz="3000" dirty="0"/>
              <a:t>РЕГЛАМЕНТЫ</a:t>
            </a:r>
          </a:p>
        </p:txBody>
      </p:sp>
      <p:pic>
        <p:nvPicPr>
          <p:cNvPr id="7" name="Содержимое 6" descr="Карта_ГЗТ_Катав_Ивановское_ГП_для_П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92624" y="821932"/>
            <a:ext cx="6769230" cy="5804899"/>
          </a:xfrm>
        </p:spPr>
      </p:pic>
    </p:spTree>
    <p:extLst>
      <p:ext uri="{BB962C8B-B14F-4D97-AF65-F5344CB8AC3E}">
        <p14:creationId xmlns="" xmlns:p14="http://schemas.microsoft.com/office/powerpoint/2010/main" val="2357894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2">
            <a:extLst>
              <a:ext uri="{FF2B5EF4-FFF2-40B4-BE49-F238E27FC236}">
                <a16:creationId xmlns="" xmlns:a16="http://schemas.microsoft.com/office/drawing/2014/main" id="{207438D5-FA47-4501-A3D3-DA4458C36BB7}"/>
              </a:ext>
            </a:extLst>
          </p:cNvPr>
          <p:cNvSpPr txBox="1">
            <a:spLocks/>
          </p:cNvSpPr>
          <p:nvPr/>
        </p:nvSpPr>
        <p:spPr>
          <a:xfrm>
            <a:off x="899507" y="451548"/>
            <a:ext cx="3607266" cy="4278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37160" indent="-137160" algn="l" defTabSz="685800" rtl="0" eaLnBrk="1" latinLnBrk="0" hangingPunct="1">
              <a:lnSpc>
                <a:spcPct val="110000"/>
              </a:lnSpc>
              <a:spcBef>
                <a:spcPts val="675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13716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9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8640" indent="-13716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54380" indent="-13716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60120" indent="-13716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0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5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0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75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/>
              <a:t>                    п</a:t>
            </a:r>
            <a:r>
              <a:rPr lang="ru-RU" sz="2000" dirty="0"/>
              <a:t>. </a:t>
            </a:r>
            <a:r>
              <a:rPr lang="ru-RU" sz="2000" dirty="0" smtClean="0"/>
              <a:t>Половинка</a:t>
            </a:r>
            <a:endParaRPr lang="ru-RU" sz="2000" dirty="0"/>
          </a:p>
        </p:txBody>
      </p:sp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2F535B7B-40FA-44E5-820D-006A9287499E}"/>
              </a:ext>
            </a:extLst>
          </p:cNvPr>
          <p:cNvSpPr txBox="1">
            <a:spLocks/>
          </p:cNvSpPr>
          <p:nvPr/>
        </p:nvSpPr>
        <p:spPr>
          <a:xfrm>
            <a:off x="5536734" y="450874"/>
            <a:ext cx="3607266" cy="4278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37160" indent="-137160" algn="l" defTabSz="685800" rtl="0" eaLnBrk="1" latinLnBrk="0" hangingPunct="1">
              <a:lnSpc>
                <a:spcPct val="110000"/>
              </a:lnSpc>
              <a:spcBef>
                <a:spcPts val="675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13716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9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8640" indent="-13716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54380" indent="-13716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60120" indent="-13716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0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5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0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75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/>
              <a:t>             п. Нильский</a:t>
            </a:r>
            <a:endParaRPr lang="ru-RU" sz="2000" dirty="0"/>
          </a:p>
        </p:txBody>
      </p:sp>
      <p:pic>
        <p:nvPicPr>
          <p:cNvPr id="10" name="Содержимое 9" descr="Карта_ГЗТ_п.Половинка_для_П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746" y="839306"/>
            <a:ext cx="5860294" cy="4123112"/>
          </a:xfrm>
        </p:spPr>
      </p:pic>
      <p:pic>
        <p:nvPicPr>
          <p:cNvPr id="11" name="Содержимое 9" descr="Карта_ГЗТ_п.Нильский_для_ПС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94649" y="839306"/>
            <a:ext cx="3126061" cy="43513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28675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2">
            <a:extLst>
              <a:ext uri="{FF2B5EF4-FFF2-40B4-BE49-F238E27FC236}">
                <a16:creationId xmlns="" xmlns:a16="http://schemas.microsoft.com/office/drawing/2014/main" id="{207438D5-FA47-4501-A3D3-DA4458C36BB7}"/>
              </a:ext>
            </a:extLst>
          </p:cNvPr>
          <p:cNvSpPr txBox="1">
            <a:spLocks/>
          </p:cNvSpPr>
          <p:nvPr/>
        </p:nvSpPr>
        <p:spPr>
          <a:xfrm>
            <a:off x="2656389" y="256339"/>
            <a:ext cx="3607266" cy="4278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37160" indent="-137160" algn="l" defTabSz="685800" rtl="0" eaLnBrk="1" latinLnBrk="0" hangingPunct="1">
              <a:lnSpc>
                <a:spcPct val="110000"/>
              </a:lnSpc>
              <a:spcBef>
                <a:spcPts val="675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13716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9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8640" indent="-13716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54380" indent="-13716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60120" indent="-13716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0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5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0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75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/>
              <a:t>           г. </a:t>
            </a:r>
            <a:r>
              <a:rPr lang="ru-RU" sz="2000" dirty="0" err="1" smtClean="0"/>
              <a:t>Катав-Ивановск</a:t>
            </a:r>
            <a:endParaRPr lang="ru-RU" sz="2000" dirty="0"/>
          </a:p>
        </p:txBody>
      </p:sp>
      <p:pic>
        <p:nvPicPr>
          <p:cNvPr id="10" name="Содержимое 9" descr="Карта_ГЗТ_г.Катав_Ивановск_для_П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6900" y="678095"/>
            <a:ext cx="6997767" cy="5811986"/>
          </a:xfrm>
        </p:spPr>
      </p:pic>
    </p:spTree>
    <p:extLst>
      <p:ext uri="{BB962C8B-B14F-4D97-AF65-F5344CB8AC3E}">
        <p14:creationId xmlns="" xmlns:p14="http://schemas.microsoft.com/office/powerpoint/2010/main" val="23286755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</TotalTime>
  <Words>256</Words>
  <Application>Microsoft Office PowerPoint</Application>
  <PresentationFormat>Экран (4:3)</PresentationFormat>
  <Paragraphs>27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Office Theme</vt:lpstr>
      <vt:lpstr>ПРАВИЛА ЗЕМЛЕПОЛЬЗОВАНИЯ И ЗАСТРОЙКИ</vt:lpstr>
      <vt:lpstr>Правила землепользования и застройки</vt:lpstr>
      <vt:lpstr>Состав правил</vt:lpstr>
      <vt:lpstr>Цели правил:</vt:lpstr>
      <vt:lpstr>Структура правил регламентирует</vt:lpstr>
      <vt:lpstr>   ГРАДОСТРОИТЕЛЬНЫЕ РЕГЛАМЕНТЫ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ЗЕМЛЕПОЛЬЗОВАНИЯ И ЗАСТРОЙКИ</dc:title>
  <dc:creator>user</dc:creator>
  <cp:lastModifiedBy>Пользователь</cp:lastModifiedBy>
  <cp:revision>19</cp:revision>
  <dcterms:created xsi:type="dcterms:W3CDTF">2023-07-07T12:57:53Z</dcterms:created>
  <dcterms:modified xsi:type="dcterms:W3CDTF">2024-10-25T04:08:49Z</dcterms:modified>
</cp:coreProperties>
</file>