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5" r:id="rId4"/>
    <p:sldId id="258" r:id="rId5"/>
    <p:sldId id="287" r:id="rId6"/>
    <p:sldId id="259" r:id="rId7"/>
    <p:sldId id="306" r:id="rId8"/>
    <p:sldId id="260" r:id="rId9"/>
    <p:sldId id="262" r:id="rId10"/>
    <p:sldId id="272" r:id="rId11"/>
    <p:sldId id="307" r:id="rId12"/>
    <p:sldId id="308" r:id="rId13"/>
    <p:sldId id="309" r:id="rId14"/>
    <p:sldId id="264" r:id="rId15"/>
    <p:sldId id="263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4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9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60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261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384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127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17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76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593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58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73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015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95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FD242-2CB0-4969-A695-390E9C1AD81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ED330-613E-469B-AC2F-731EB4EBA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891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97479" y="293298"/>
            <a:ext cx="9109495" cy="4710023"/>
          </a:xfrm>
        </p:spPr>
        <p:txBody>
          <a:bodyPr>
            <a:normAutofit/>
          </a:bodyPr>
          <a:lstStyle/>
          <a:p>
            <a:r>
              <a:rPr lang="ru-RU" sz="3500" dirty="0"/>
              <a:t>ВНЕСЕНИЕ ИЗМЕНЕНИЙ В ГЕНЕРАЛЬНЫЙ ПЛАН</a:t>
            </a:r>
            <a:br>
              <a:rPr lang="ru-RU" sz="3500" dirty="0"/>
            </a:br>
            <a:r>
              <a:rPr lang="ru-RU" sz="3500" dirty="0"/>
              <a:t>СЕРПИЕВСКОГО СЕЛЬСКОГО ПОСЕЛЕНИЯ </a:t>
            </a:r>
            <a:br>
              <a:rPr lang="ru-RU" sz="3500" dirty="0"/>
            </a:br>
            <a:r>
              <a:rPr lang="ru-RU" sz="3500" dirty="0"/>
              <a:t>КАТАВ-ИВАНОВСКОГО МУНИЦИПАЛЬНОГО РАЙОНА </a:t>
            </a:r>
            <a:br>
              <a:rPr lang="ru-RU" sz="3500" dirty="0"/>
            </a:br>
            <a:r>
              <a:rPr lang="ru-RU" sz="3500" dirty="0"/>
              <a:t>ЧЕЛЯБИНСКОЙ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1341048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6821" y="153053"/>
            <a:ext cx="90183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Установление производственной зоны в п.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Шарлаш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с. Аратское, с.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Серпиевка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269285D-FA90-4841-B3C7-D09D14377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8" y="1040043"/>
            <a:ext cx="5180971" cy="531817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0263FC2-62E5-41C7-8FA4-173B04FCD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7023" y="1027828"/>
            <a:ext cx="5020512" cy="5318171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BBC125E-EEF5-4243-9EC0-B91F46F125FA}"/>
              </a:ext>
            </a:extLst>
          </p:cNvPr>
          <p:cNvSpPr/>
          <p:nvPr/>
        </p:nvSpPr>
        <p:spPr>
          <a:xfrm>
            <a:off x="1413641" y="677110"/>
            <a:ext cx="3641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Генеральный план 2013</a:t>
            </a:r>
            <a:endParaRPr lang="ru-RU" sz="16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1D6F76B-8FF9-42EC-BA2F-41C1E7C060DC}"/>
              </a:ext>
            </a:extLst>
          </p:cNvPr>
          <p:cNvSpPr/>
          <p:nvPr/>
        </p:nvSpPr>
        <p:spPr>
          <a:xfrm>
            <a:off x="7323829" y="677110"/>
            <a:ext cx="310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Генерального плана 2023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86067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2C93633-B9C9-4D0D-A73E-F3E6737F2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941" y="457498"/>
            <a:ext cx="4138504" cy="59430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5891E7-7851-40B3-B9E4-D92AD7F00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7125" y="467671"/>
            <a:ext cx="5987315" cy="594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41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FD1E15-8F78-466E-961A-5C15A483F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606105"/>
            <a:ext cx="5874262" cy="564578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EBCDCD-486F-4853-BF07-437583DB9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636" y="606105"/>
            <a:ext cx="5716658" cy="564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7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6821" y="58357"/>
            <a:ext cx="90183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Установление зоны садоводческих или огороднических некоммерческих товариществ южнее села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Серпиевка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территории СНТ Гавань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BBC125E-EEF5-4243-9EC0-B91F46F125FA}"/>
              </a:ext>
            </a:extLst>
          </p:cNvPr>
          <p:cNvSpPr/>
          <p:nvPr/>
        </p:nvSpPr>
        <p:spPr>
          <a:xfrm>
            <a:off x="1320597" y="677108"/>
            <a:ext cx="3641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Генеральный план 2013</a:t>
            </a:r>
            <a:endParaRPr lang="ru-RU" sz="16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1D6F76B-8FF9-42EC-BA2F-41C1E7C060DC}"/>
              </a:ext>
            </a:extLst>
          </p:cNvPr>
          <p:cNvSpPr/>
          <p:nvPr/>
        </p:nvSpPr>
        <p:spPr>
          <a:xfrm>
            <a:off x="7612648" y="677108"/>
            <a:ext cx="310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Генерального плана 2023</a:t>
            </a:r>
            <a:endParaRPr lang="ru-RU" sz="16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0EDC73-3330-4397-8349-60F53A020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120" y="1015662"/>
            <a:ext cx="5716658" cy="56044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23DAF9A-ADCF-4941-BBCC-5F84CBF972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8752" y="1015662"/>
            <a:ext cx="5454692" cy="560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375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364" y="393440"/>
            <a:ext cx="5202824" cy="58343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10A44E-8238-40DB-833A-C1474A4EF7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5588" y="393440"/>
            <a:ext cx="4484945" cy="583437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0611C87-4B42-4EBD-B2FC-4C2B615B8192}"/>
              </a:ext>
            </a:extLst>
          </p:cNvPr>
          <p:cNvSpPr/>
          <p:nvPr/>
        </p:nvSpPr>
        <p:spPr>
          <a:xfrm>
            <a:off x="3536427" y="26331"/>
            <a:ext cx="5071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Карта планируемого размещения объектов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9078125-A4E5-403A-86EA-F6EE27D7F274}"/>
              </a:ext>
            </a:extLst>
          </p:cNvPr>
          <p:cNvSpPr/>
          <p:nvPr/>
        </p:nvSpPr>
        <p:spPr>
          <a:xfrm>
            <a:off x="1489924" y="6203635"/>
            <a:ext cx="3641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Генеральный план 2013</a:t>
            </a:r>
            <a:endParaRPr lang="ru-RU" sz="16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5EB5ECE-6A8B-4019-B291-CFFBE7644FF4}"/>
              </a:ext>
            </a:extLst>
          </p:cNvPr>
          <p:cNvSpPr/>
          <p:nvPr/>
        </p:nvSpPr>
        <p:spPr>
          <a:xfrm>
            <a:off x="7595176" y="6203635"/>
            <a:ext cx="310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Генерального плана 2023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62831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584666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Изменения отражены на карте планируемого размещения объектов местного значения и карте функциональных зон. 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4CAD609-5E2D-4A95-80F6-65A759657139}"/>
              </a:ext>
            </a:extLst>
          </p:cNvPr>
          <p:cNvSpPr/>
          <p:nvPr/>
        </p:nvSpPr>
        <p:spPr>
          <a:xfrm>
            <a:off x="1586821" y="0"/>
            <a:ext cx="90183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градостроительного анализа были запланированы следующие объекты местного значения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92F4B0F-B06B-4BDC-8F6B-0B676C364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513555"/>
              </p:ext>
            </p:extLst>
          </p:nvPr>
        </p:nvGraphicFramePr>
        <p:xfrm>
          <a:off x="838200" y="1393828"/>
          <a:ext cx="10515600" cy="33153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3121">
                  <a:extLst>
                    <a:ext uri="{9D8B030D-6E8A-4147-A177-3AD203B41FA5}">
                      <a16:colId xmlns:a16="http://schemas.microsoft.com/office/drawing/2014/main" val="523086695"/>
                    </a:ext>
                  </a:extLst>
                </a:gridCol>
                <a:gridCol w="2206173">
                  <a:extLst>
                    <a:ext uri="{9D8B030D-6E8A-4147-A177-3AD203B41FA5}">
                      <a16:colId xmlns:a16="http://schemas.microsoft.com/office/drawing/2014/main" val="1798405815"/>
                    </a:ext>
                  </a:extLst>
                </a:gridCol>
                <a:gridCol w="4267230">
                  <a:extLst>
                    <a:ext uri="{9D8B030D-6E8A-4147-A177-3AD203B41FA5}">
                      <a16:colId xmlns:a16="http://schemas.microsoft.com/office/drawing/2014/main" val="2056922521"/>
                    </a:ext>
                  </a:extLst>
                </a:gridCol>
                <a:gridCol w="1766621">
                  <a:extLst>
                    <a:ext uri="{9D8B030D-6E8A-4147-A177-3AD203B41FA5}">
                      <a16:colId xmlns:a16="http://schemas.microsoft.com/office/drawing/2014/main" val="958718612"/>
                    </a:ext>
                  </a:extLst>
                </a:gridCol>
                <a:gridCol w="1722455">
                  <a:extLst>
                    <a:ext uri="{9D8B030D-6E8A-4147-A177-3AD203B41FA5}">
                      <a16:colId xmlns:a16="http://schemas.microsoft.com/office/drawing/2014/main" val="36065859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муниципального образования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мероприятия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Характеристика объекта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Стадия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207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6878735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Объекты отдыха и туризма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214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Серпиевское сельское поселение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туристической базы отдыха в районе Игнатьевской пещеры «Серпиевский пещерный град»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реализовано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1652251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Объекты образования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956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с. Аратское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детских дошкольных учреждений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140 мест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реализовано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1223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с. Карауловка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детских дошкольных учреждений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140 мест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реализовано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237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п. Шарлаш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детских дошкольных учреждений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140 мест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реализовано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1734410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Объекты культуры и искусства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498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с. Аратское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Размещение филиала библиотеки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реализовано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8779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с. Карауловка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Размещение филиала библиотеки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реализовано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68019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п. Шарлаш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Размещение филиала библиотеки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реализовано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9228257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Объекты инженерной инфраструктуры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722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0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200" u="none" strike="noStrike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с. Серпиевка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очистных сооружений канализации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Не реализовано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938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58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4166" y="2786058"/>
            <a:ext cx="5929354" cy="1143000"/>
          </a:xfrm>
        </p:spPr>
        <p:txBody>
          <a:bodyPr>
            <a:normAutofit/>
          </a:bodyPr>
          <a:lstStyle/>
          <a:p>
            <a:r>
              <a:rPr lang="ru-RU" dirty="0"/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869634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9729" y="707486"/>
            <a:ext cx="11102196" cy="3717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Генерального плана </a:t>
            </a:r>
            <a:r>
              <a:rPr lang="ru-RU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Серпиевского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сельского поселения Катав-Ивановского района выполнен с целью приведения документа в соответствие с действующим законодательством.</a:t>
            </a:r>
          </a:p>
          <a:p>
            <a:pPr algn="just">
              <a:lnSpc>
                <a:spcPct val="105000"/>
              </a:lnSpc>
              <a:spcAft>
                <a:spcPts val="3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проекта велась в соответствии с требованиями федеральных законодательных актов в действующих редакциях, в том числе: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5000"/>
              </a:lnSpc>
              <a:spcAft>
                <a:spcPts val="3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Градостроительный кодекс РФ (</a:t>
            </a:r>
            <a:r>
              <a:rPr lang="ru-RU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ГрК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РФ) от 29 декабря 2004 г. № 190-ФЗ (с изменениями от 01.09.2023 г.)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algn="just">
              <a:lnSpc>
                <a:spcPct val="105000"/>
              </a:lnSpc>
              <a:spcAft>
                <a:spcPts val="3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Земельный кодекс Российской Федерации от 25.10.2001 № 136 ФЗ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(с изменениями от 01.09.2023 г.)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algn="just">
              <a:lnSpc>
                <a:spcPct val="105000"/>
              </a:lnSpc>
              <a:spcAft>
                <a:spcPts val="3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приказ Минэкономразвития России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9 января 2018 года № 10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«Об утверждении Требований к описанию и отображению в документах территориального планирования объектов федерального значения, объектов регионального значения, объектов местного значения и о признании утратившим силу приказа Минэкономразвития России от 7 декабря 2016 г. N 793»;</a:t>
            </a:r>
          </a:p>
          <a:p>
            <a:pPr algn="just">
              <a:lnSpc>
                <a:spcPct val="105000"/>
              </a:lnSpc>
              <a:spcAft>
                <a:spcPts val="3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приказа Федеральной службы государственной регистрации, кадастра и картографии от 26.07.2022 № П/0292 «Об установлении формы графического описания границ населенных пунктов, территориальных зон, ….»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7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3E8A48-B64C-4E09-A34B-75276DC60AD1}"/>
              </a:ext>
            </a:extLst>
          </p:cNvPr>
          <p:cNvSpPr/>
          <p:nvPr/>
        </p:nvSpPr>
        <p:spPr>
          <a:xfrm>
            <a:off x="0" y="0"/>
            <a:ext cx="12192000" cy="6937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 и задачи 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цель территориального планирования </a:t>
            </a:r>
            <a:r>
              <a:rPr lang="ru-RU" sz="13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Серпиевского</a:t>
            </a:r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заключается в создании комфортных условий жизнедеятельности населения и условий для привлечения инвестиций на основе рационального использования природно-ресурсного и социально-экономического потенциала территории поселения.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техническим заданием к муниципальному контракту установлены основные цели разработки Проекта: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проекта внесения изменений в Генеральный план и Правил землепользования и застройки </a:t>
            </a:r>
            <a:r>
              <a:rPr lang="ru-RU" sz="13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Серпиевского</a:t>
            </a:r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предусматривающая: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Актуализацию всех разделов Генерального плана и Правил землепользования и застройки </a:t>
            </a:r>
            <a:r>
              <a:rPr lang="ru-RU" sz="13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Серпиевского</a:t>
            </a:r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Челябинской области в целях приведения документов в соответствие с законодательством Российской Федерации о градостроительной деятельности;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Изменение границ населенного пункта </a:t>
            </a:r>
            <a:r>
              <a:rPr lang="ru-RU" sz="13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Шарлаш</a:t>
            </a:r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входящего в состав поселения;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Описание и координирование местоположения границ населенного пункта </a:t>
            </a:r>
            <a:r>
              <a:rPr lang="ru-RU" sz="13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Шарлаш</a:t>
            </a:r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территориальных зон населенных пунктов в целях внесения сведений в Единый государственный реестр недвижимости;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Изменение функциональных зон, территориальных зон;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устойчивого развития поселения, направленного на создание условий для повышения качества жизни населения, в соответствии со стратегией социально-экономического развития и с учетом документов территориального планирования Челябинской области и Катав-Ивановского муниципального района;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Оптимизацию функционального использования территории поселения;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Определение видов, назначения, наименования, основных характеристик и местоположения планируемых к размещению объектов местного значения поселения (в том числе линейных), характеристик зон с особыми условиями использования территорий в случае, если установление таких зон требуется в связи с размещением данных объектов;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публичности и открытости градостроительных решений;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Комплексный и системный подход к решению вопросов транспортного, социального, инженерного обеспечения с учетом изменения параметров застройки и необходимости пересчета нагрузок на инженерные сети;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Определение мер по улучшению экологической обстановки;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условий для планировки территории поселения;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Подготовка документации для внесения сведений о границе населенного пункта и территориальных зон поселения в Единый государственный реестр недвижимости.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Генеральный план, прежде всего, является правовым </a:t>
            </a:r>
            <a:r>
              <a:rPr lang="ru-RU" sz="13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градорегулирующим</a:t>
            </a:r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документом для принятия управленческих решений по развитию муниципального образования и разработан с учетом нормативно-правовых актов РФ, Челябинской области и Катав-Ивановского района как в сфере градостроительства, так и в области земельных, имущественных, природоохранных отношений и других сфер деятельности. </a:t>
            </a:r>
          </a:p>
          <a:p>
            <a:r>
              <a:rPr lang="ru-RU" sz="1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принятия проектных решений в проекте произведен анализ социально-экономического потенциала и выявлены факторы (предпосылки), способствующие развитию поселения на перспективу. </a:t>
            </a:r>
          </a:p>
        </p:txBody>
      </p:sp>
    </p:spTree>
    <p:extLst>
      <p:ext uri="{BB962C8B-B14F-4D97-AF65-F5344CB8AC3E}">
        <p14:creationId xmlns:p14="http://schemas.microsoft.com/office/powerpoint/2010/main" val="1616385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151" y="255775"/>
            <a:ext cx="118106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sz="1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Существующие границы населенных пунктов </a:t>
            </a:r>
            <a:r>
              <a:rPr lang="ru-RU" sz="16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Серпиевского</a:t>
            </a:r>
            <a:r>
              <a:rPr lang="ru-RU" sz="1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сельского поселения внесены в ЕГРН, в проекте генерального плана планируется изменение границ поселка </a:t>
            </a:r>
            <a:r>
              <a:rPr lang="ru-RU" sz="16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Шарлаш</a:t>
            </a:r>
            <a:r>
              <a:rPr lang="ru-RU" sz="1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связи с работами по расширению автомобильной дороги М-5 «Урал»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1981" y="846383"/>
            <a:ext cx="3641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Генеральный план 2013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68439" y="846383"/>
            <a:ext cx="310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Генерального плана 2023</a:t>
            </a:r>
            <a:endParaRPr lang="ru-RU" sz="1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37C1DE-370B-49DC-BE81-A71E990FD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6770" y="1163537"/>
            <a:ext cx="4283249" cy="55719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694" y="1185755"/>
            <a:ext cx="4925405" cy="552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766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AB52D9-0F04-4AFB-9780-16FF49761C04}"/>
              </a:ext>
            </a:extLst>
          </p:cNvPr>
          <p:cNvSpPr/>
          <p:nvPr/>
        </p:nvSpPr>
        <p:spPr>
          <a:xfrm>
            <a:off x="971987" y="5942027"/>
            <a:ext cx="43835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Площадь существующей границы нп 99,79 Га</a:t>
            </a:r>
            <a:endParaRPr lang="ru-RU" sz="16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4D13B33-991D-431C-ADE3-E3B25270F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89166" y="510066"/>
            <a:ext cx="5121106" cy="54351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93C5C51-2657-466C-87E8-CFF5CBE80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4675" y="510067"/>
            <a:ext cx="5278160" cy="54319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4E93973-5C4A-49E8-9F14-CC9A2ED17C3B}"/>
              </a:ext>
            </a:extLst>
          </p:cNvPr>
          <p:cNvSpPr/>
          <p:nvPr/>
        </p:nvSpPr>
        <p:spPr>
          <a:xfrm>
            <a:off x="6757951" y="5945907"/>
            <a:ext cx="43835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Площадь планируемой границы нп 95,02 Га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6806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6278" y="199210"/>
            <a:ext cx="63067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340" indent="450215" algn="ctr">
              <a:spcAft>
                <a:spcPts val="0"/>
              </a:spcAft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Перевод земельных участков</a:t>
            </a:r>
            <a:br>
              <a:rPr lang="ru-RU" b="1" dirty="0"/>
            </a:b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земель населенных пунктов в земли промышленности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14" y="1208296"/>
            <a:ext cx="5144372" cy="52206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353CFB-D5A3-459C-A6A9-B1758514E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4176" y="1208296"/>
            <a:ext cx="5946643" cy="522067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79C4E4D-CFF9-4E02-BDFE-8EC5206E9A96}"/>
              </a:ext>
            </a:extLst>
          </p:cNvPr>
          <p:cNvSpPr/>
          <p:nvPr/>
        </p:nvSpPr>
        <p:spPr>
          <a:xfrm>
            <a:off x="1411372" y="843506"/>
            <a:ext cx="3641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Генеральный план 2013</a:t>
            </a:r>
            <a:endParaRPr lang="ru-RU" sz="16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6CDB7D0-BB1F-40D0-A837-76FFABEDBA2F}"/>
              </a:ext>
            </a:extLst>
          </p:cNvPr>
          <p:cNvSpPr/>
          <p:nvPr/>
        </p:nvSpPr>
        <p:spPr>
          <a:xfrm>
            <a:off x="7370621" y="833397"/>
            <a:ext cx="310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Генерального плана 2023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98599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A304344-5D14-4B69-BEC7-ED9736A3F50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68864859"/>
              </p:ext>
            </p:extLst>
          </p:nvPr>
        </p:nvGraphicFramePr>
        <p:xfrm>
          <a:off x="1459974" y="679908"/>
          <a:ext cx="8961395" cy="5798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2270">
                  <a:extLst>
                    <a:ext uri="{9D8B030D-6E8A-4147-A177-3AD203B41FA5}">
                      <a16:colId xmlns:a16="http://schemas.microsoft.com/office/drawing/2014/main" val="2887792997"/>
                    </a:ext>
                  </a:extLst>
                </a:gridCol>
                <a:gridCol w="1078951">
                  <a:extLst>
                    <a:ext uri="{9D8B030D-6E8A-4147-A177-3AD203B41FA5}">
                      <a16:colId xmlns:a16="http://schemas.microsoft.com/office/drawing/2014/main" val="205878497"/>
                    </a:ext>
                  </a:extLst>
                </a:gridCol>
                <a:gridCol w="2136397">
                  <a:extLst>
                    <a:ext uri="{9D8B030D-6E8A-4147-A177-3AD203B41FA5}">
                      <a16:colId xmlns:a16="http://schemas.microsoft.com/office/drawing/2014/main" val="3122867574"/>
                    </a:ext>
                  </a:extLst>
                </a:gridCol>
                <a:gridCol w="2883777">
                  <a:extLst>
                    <a:ext uri="{9D8B030D-6E8A-4147-A177-3AD203B41FA5}">
                      <a16:colId xmlns:a16="http://schemas.microsoft.com/office/drawing/2014/main" val="1483919298"/>
                    </a:ext>
                  </a:extLst>
                </a:gridCol>
              </a:tblGrid>
              <a:tr h="443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№ земельного участка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Площадь, га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Категория до утверждения генерального плана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Категория после утверждения генерального плана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 anchor="ctr"/>
                </a:tc>
                <a:extLst>
                  <a:ext uri="{0D108BD9-81ED-4DB2-BD59-A6C34878D82A}">
                    <a16:rowId xmlns:a16="http://schemas.microsoft.com/office/drawing/2014/main" val="3943322452"/>
                  </a:ext>
                </a:extLst>
              </a:tr>
              <a:tr h="254390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ИСКЛЮЧАЕМЫЕ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633864"/>
                  </a:ext>
                </a:extLst>
              </a:tr>
              <a:tr h="209157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п. Шарлаш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481113"/>
                  </a:ext>
                </a:extLst>
              </a:tr>
              <a:tr h="48913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Часть кадастрового квартала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Земельные участки: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74:10:0000000:2572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74:10:0102001:37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74:10:0102001:158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74:10:0102001:489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74:10:0102001:157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74:10:0102001:488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74:10:0102003:363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74:10:0102003:362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Часть ЗУ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74:10:0000000:1892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74:10:0102001:482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74:10:0102001:481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74:10:0102001:477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74:10:0000000:62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476,62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Земли населенных пунктов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Земли промышленности, энергетики, связи, радиовещания, телевидения, информатики, земли для обеспечения космической деятельности, земли обороны, безопасности и земли иного специального назначения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420" marR="12420" marT="0" marB="0"/>
                </a:tc>
                <a:extLst>
                  <a:ext uri="{0D108BD9-81ED-4DB2-BD59-A6C34878D82A}">
                    <a16:rowId xmlns:a16="http://schemas.microsoft.com/office/drawing/2014/main" val="233522942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DA78287-73A5-4083-A163-F976C7C6B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050" y="317063"/>
            <a:ext cx="59078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Земельные участки, исключаемые из земель населенных пунктов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400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03090" y="78760"/>
            <a:ext cx="4050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Сравнения карт функциональных зон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172" y="448091"/>
            <a:ext cx="5223779" cy="58578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BA825A-8161-4DC0-9109-5D81F2B29D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0584" y="448091"/>
            <a:ext cx="4503009" cy="585787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E8A3813-ED57-4858-9C94-5BF218750C54}"/>
              </a:ext>
            </a:extLst>
          </p:cNvPr>
          <p:cNvSpPr/>
          <p:nvPr/>
        </p:nvSpPr>
        <p:spPr>
          <a:xfrm>
            <a:off x="1530209" y="6304874"/>
            <a:ext cx="3641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Генеральный план 2013</a:t>
            </a:r>
            <a:endParaRPr lang="ru-RU" sz="16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D1ABF64-965A-4671-9288-CF08155699C7}"/>
              </a:ext>
            </a:extLst>
          </p:cNvPr>
          <p:cNvSpPr/>
          <p:nvPr/>
        </p:nvSpPr>
        <p:spPr>
          <a:xfrm>
            <a:off x="7438638" y="6304874"/>
            <a:ext cx="310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Генерального плана 2023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28099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096" y="1267140"/>
            <a:ext cx="4573765" cy="38462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1C2857-AE11-48B7-BD1C-C507DE612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9172" y="1264762"/>
            <a:ext cx="4483109" cy="384860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31CD54-02FC-4C0B-83FC-3B939DD2A126}"/>
              </a:ext>
            </a:extLst>
          </p:cNvPr>
          <p:cNvSpPr/>
          <p:nvPr/>
        </p:nvSpPr>
        <p:spPr>
          <a:xfrm>
            <a:off x="1251126" y="874315"/>
            <a:ext cx="3641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Утвержденный Генеральный план 2013</a:t>
            </a:r>
            <a:endParaRPr lang="ru-RU" sz="16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C69E025-694D-4F57-A12C-6329156514DF}"/>
              </a:ext>
            </a:extLst>
          </p:cNvPr>
          <p:cNvSpPr/>
          <p:nvPr/>
        </p:nvSpPr>
        <p:spPr>
          <a:xfrm>
            <a:off x="6737276" y="874315"/>
            <a:ext cx="310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 Генерального плана 2023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238894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</TotalTime>
  <Words>933</Words>
  <Application>Microsoft Office PowerPoint</Application>
  <PresentationFormat>Широкоэкранный</PresentationFormat>
  <Paragraphs>135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ВНЕСЕНИЕ ИЗМЕНЕНИЙ В ГЕНЕРАЛЬНЫЙ ПЛАН СЕРПИЕВСКОГО СЕЛЬСКОГО ПОСЕЛЕНИЯ  КАТАВ-ИВАНОВСКОГО МУНИЦИПАЛЬНОГО РАЙОНА  ЧЕЛЯБИНСКОЙ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Внесение изменений в Генерального плана муниципального образования Волчье-Дубравское Тепло- Огаревского района  Тульской области</dc:title>
  <dc:creator>Екатерина Зюзина</dc:creator>
  <cp:lastModifiedBy>koliens</cp:lastModifiedBy>
  <cp:revision>69</cp:revision>
  <dcterms:created xsi:type="dcterms:W3CDTF">2021-07-19T13:36:50Z</dcterms:created>
  <dcterms:modified xsi:type="dcterms:W3CDTF">2023-09-27T11:39:23Z</dcterms:modified>
</cp:coreProperties>
</file>