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9" r:id="rId4"/>
    <p:sldId id="268" r:id="rId5"/>
    <p:sldId id="320" r:id="rId6"/>
    <p:sldId id="308" r:id="rId7"/>
    <p:sldId id="319" r:id="rId8"/>
    <p:sldId id="306" r:id="rId9"/>
    <p:sldId id="321" r:id="rId10"/>
    <p:sldId id="269" r:id="rId11"/>
    <p:sldId id="311" r:id="rId12"/>
    <p:sldId id="322" r:id="rId13"/>
    <p:sldId id="275" r:id="rId14"/>
    <p:sldId id="276" r:id="rId15"/>
    <p:sldId id="312" r:id="rId16"/>
    <p:sldId id="318" r:id="rId17"/>
    <p:sldId id="317" r:id="rId18"/>
    <p:sldId id="315" r:id="rId19"/>
    <p:sldId id="316" r:id="rId20"/>
    <p:sldId id="272" r:id="rId21"/>
    <p:sldId id="323" r:id="rId22"/>
    <p:sldId id="324" r:id="rId23"/>
    <p:sldId id="325" r:id="rId24"/>
    <p:sldId id="30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4660"/>
  </p:normalViewPr>
  <p:slideViewPr>
    <p:cSldViewPr>
      <p:cViewPr varScale="1">
        <p:scale>
          <a:sx n="110" d="100"/>
          <a:sy n="110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Office%20Word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'[Диаграмма в Microsoft Office Word]Лист1'!$A$1</c:f>
              <c:strCache>
                <c:ptCount val="1"/>
                <c:pt idx="0">
                  <c:v>2017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endParaRPr lang="ru-RU" dirty="0" smtClean="0"/>
                  </a:p>
                  <a:p>
                    <a:r>
                      <a:rPr lang="ru-RU" dirty="0" smtClean="0"/>
                      <a:t>85                  2018 год</a:t>
                    </a:r>
                    <a:endParaRPr lang="en-US" dirty="0"/>
                  </a:p>
                </c:rich>
              </c:tx>
              <c:dLblPos val="inEnd"/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inEnd"/>
            <c:showVal val="1"/>
          </c:dLbls>
          <c:val>
            <c:numRef>
              <c:f>'[Диаграмма в Microsoft Office Word]Лист1'!$A$2</c:f>
              <c:numCache>
                <c:formatCode>General</c:formatCode>
                <c:ptCount val="1"/>
                <c:pt idx="0">
                  <c:v>75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Office Word]Лист1'!$B$1</c:f>
              <c:strCache>
                <c:ptCount val="1"/>
                <c:pt idx="0">
                  <c:v>2016</c:v>
                </c:pt>
              </c:strCache>
            </c:strRef>
          </c:tx>
          <c:dLbls>
            <c:dLbl>
              <c:idx val="0"/>
              <c:layout>
                <c:manualLayout>
                  <c:x val="-5.136969678665693E-3"/>
                  <c:y val="0.2009502571641758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75                 2017 год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dLblPos val="inEnd"/>
            <c:showVal val="1"/>
          </c:dLbls>
          <c:val>
            <c:numRef>
              <c:f>'[Диаграмма в Microsoft Office Word]Лист1'!$B$2</c:f>
              <c:numCache>
                <c:formatCode>General</c:formatCode>
                <c:ptCount val="1"/>
                <c:pt idx="0">
                  <c:v>64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Office Word]Лист1'!$C$1</c:f>
              <c:strCache>
                <c:ptCount val="1"/>
                <c:pt idx="0">
                  <c:v>2015</c:v>
                </c:pt>
              </c:strCache>
            </c:strRef>
          </c:tx>
          <c:dLbls>
            <c:dLbl>
              <c:idx val="0"/>
              <c:layout>
                <c:manualLayout>
                  <c:x val="-5.136969678665693E-3"/>
                  <c:y val="0.1635165917502106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64                           2016 год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dLblPos val="inEnd"/>
            <c:showVal val="1"/>
          </c:dLbls>
          <c:val>
            <c:numRef>
              <c:f>'[Диаграмма в Microsoft Office Word]Лист1'!$C$2</c:f>
              <c:numCache>
                <c:formatCode>General</c:formatCode>
                <c:ptCount val="1"/>
                <c:pt idx="0">
                  <c:v>13</c:v>
                </c:pt>
              </c:numCache>
            </c:numRef>
          </c:val>
        </c:ser>
        <c:ser>
          <c:idx val="3"/>
          <c:order val="3"/>
          <c:tx>
            <c:strRef>
              <c:f>'[Диаграмма в Microsoft Office Word]Лист1'!$D$1</c:f>
              <c:strCache>
                <c:ptCount val="1"/>
                <c:pt idx="0">
                  <c:v>2014</c:v>
                </c:pt>
              </c:strCache>
            </c:strRef>
          </c:tx>
          <c:dLbls>
            <c:dLbl>
              <c:idx val="0"/>
              <c:layout>
                <c:manualLayout>
                  <c:x val="-3.4246464524437989E-3"/>
                  <c:y val="7.27305709475554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                              2015 год</a:t>
                    </a:r>
                    <a:endParaRPr lang="en-US" dirty="0"/>
                  </a:p>
                </c:rich>
              </c:tx>
              <c:dLblPos val="outEnd"/>
              <c:showVal val="1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inEnd"/>
            <c:showVal val="1"/>
          </c:dLbls>
          <c:val>
            <c:numRef>
              <c:f>'[Диаграмма в Microsoft Office Word]Лист1'!$D$2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dLbls>
          <c:showVal val="1"/>
        </c:dLbls>
        <c:axId val="75978240"/>
        <c:axId val="75979776"/>
      </c:barChart>
      <c:catAx>
        <c:axId val="75978240"/>
        <c:scaling>
          <c:orientation val="minMax"/>
        </c:scaling>
        <c:delete val="1"/>
        <c:axPos val="b"/>
        <c:tickLblPos val="none"/>
        <c:crossAx val="75979776"/>
        <c:crosses val="autoZero"/>
        <c:auto val="1"/>
        <c:lblAlgn val="ctr"/>
        <c:lblOffset val="100"/>
      </c:catAx>
      <c:valAx>
        <c:axId val="75979776"/>
        <c:scaling>
          <c:orientation val="minMax"/>
        </c:scaling>
        <c:axPos val="l"/>
        <c:majorGridlines/>
        <c:numFmt formatCode="General" sourceLinked="1"/>
        <c:tickLblPos val="nextTo"/>
        <c:crossAx val="75978240"/>
        <c:crosses val="autoZero"/>
        <c:crossBetween val="between"/>
      </c:valAx>
    </c:plotArea>
    <c:plotVisOnly val="1"/>
  </c:chart>
  <c:spPr>
    <a:noFill/>
  </c:sp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21A1E-B08D-44B7-B9F0-D022741A92FA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C892C-64F4-4928-AAD0-348E18417C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Worker\Desktop\&#1047;&#1072;&#1089;&#1077;&#1076;&#1072;&#1085;&#1080;&#1077;%2028.03.2019%20&#1075;\&#1044;&#1086;&#1082;&#1083;&#1072;&#1076;%20&#1082;%20&#1079;&#1072;&#1089;&#1077;&#1076;&#1072;&#1085;&#1080;&#1102;%20&#1057;&#1086;&#1074;&#1077;&#1090;&#1072;%20&#1050;&#1048;&#1043;&#1055;%2028%20&#1084;&#1072;&#1088;&#1090;&#1072;%202019&#1075;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Отчёт о деятельности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Совета депутатов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третьего созыва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Катав-Ивановского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городского поселения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 2018 год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6" descr="Герб_ката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42852"/>
            <a:ext cx="151216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Работа постоянных депутатских комиссий</a:t>
            </a:r>
            <a:r>
              <a:rPr lang="ru-RU" b="1" dirty="0" smtClean="0"/>
              <a:t>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67944" y="1459432"/>
          <a:ext cx="5040560" cy="4109508"/>
        </p:xfrm>
        <a:graphic>
          <a:graphicData uri="http://schemas.openxmlformats.org/drawingml/2006/table">
            <a:tbl>
              <a:tblPr/>
              <a:tblGrid>
                <a:gridCol w="1656184"/>
                <a:gridCol w="1152128"/>
                <a:gridCol w="936104"/>
                <a:gridCol w="1296144"/>
              </a:tblGrid>
              <a:tr h="665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Название ПДК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Количество заседаний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Количеств рассматриваемых вопросов.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законодательству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43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Финансово –бюджетная комиссия.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Киселёва Е.К.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5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по коммунальному хозяйству, строительству, промышленности, ГО и ЧС.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 социальной политике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Юрина Е.С.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DSC_02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12776"/>
            <a:ext cx="4098270" cy="417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Работа в депутатских комиссиях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908721"/>
          <a:ext cx="7632847" cy="5888736"/>
        </p:xfrm>
        <a:graphic>
          <a:graphicData uri="http://schemas.openxmlformats.org/drawingml/2006/table">
            <a:tbl>
              <a:tblPr/>
              <a:tblGrid>
                <a:gridCol w="2165770"/>
                <a:gridCol w="1787256"/>
                <a:gridCol w="1975749"/>
                <a:gridCol w="1704072"/>
              </a:tblGrid>
              <a:tr h="724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Название ПДК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Член комиссии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Работа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в депутатских комиссиях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законодательству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Еремин В.А.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Шерстобитова Е.А.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Анохин С.А.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Горлова Л.Г.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Иванов М.В.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Финансово –бюджетная комиссия.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Киселёва Е.К.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Сизганова Н.Н.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Маланичева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Т.А.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по коммунальному хозяйству, строительству, промышленности, ГО и ЧС.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Бисярин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А.Н.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Иванов М.В.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Забродин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Н.В.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 социальной политике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Юрина Е.С.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Маланичева Т.А.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Захарова Н.Ю.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Мельникова С.В.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Горлова Л.Г.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Шерстобитова Е.А.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Забродин Н.В.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SC_00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37320"/>
            <a:ext cx="9144000" cy="61206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 Совет депутатов поступило обращений граждан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43608" y="1414462"/>
          <a:ext cx="7416824" cy="4966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Тематика обращений граждан в Совет депутатов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55576" y="1772816"/>
          <a:ext cx="7776864" cy="4464493"/>
        </p:xfrm>
        <a:graphic>
          <a:graphicData uri="http://schemas.openxmlformats.org/drawingml/2006/table">
            <a:tbl>
              <a:tblPr/>
              <a:tblGrid>
                <a:gridCol w="3888432"/>
                <a:gridCol w="3888432"/>
              </a:tblGrid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2018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Строительство, транспорт, связь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Труд и зарплата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Культура и спорт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Образование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ЖКХ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Соцзащита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дравоохранение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Иные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Награждения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Награждено: 57 человек</a:t>
            </a:r>
          </a:p>
          <a:p>
            <a:r>
              <a:rPr lang="ru-RU" b="1" dirty="0" smtClean="0"/>
              <a:t>Почётной Грамотой Совета депутатов: 22</a:t>
            </a:r>
          </a:p>
          <a:p>
            <a:r>
              <a:rPr lang="ru-RU" b="1" dirty="0" smtClean="0"/>
              <a:t>Благодарственным письмом Совета депутатов: 35</a:t>
            </a:r>
          </a:p>
          <a:p>
            <a:r>
              <a:rPr lang="ru-RU" b="1" dirty="0" smtClean="0"/>
              <a:t>Израсходована сумма : 118 500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265516" cy="3501008"/>
          </a:xfrm>
        </p:spPr>
      </p:pic>
      <p:pic>
        <p:nvPicPr>
          <p:cNvPr id="2050" name="Picture 2" descr="Y:\Фото для презентации Совета\DSC_01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3612" y="3140969"/>
            <a:ext cx="5590388" cy="3717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27784" y="188640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День Города – 2018 год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Worker\Desktop\Фото для презентации Совета\DSC_01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92696"/>
            <a:ext cx="7776864" cy="6165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Присвоено звание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«Почётный гражданин </a:t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>Катав-Ивановского городского поселения» </a:t>
            </a:r>
            <a:r>
              <a:rPr lang="ru-RU" b="1" u="sng" dirty="0" smtClean="0">
                <a:solidFill>
                  <a:schemeClr val="tx2"/>
                </a:solidFill>
              </a:rPr>
              <a:t>Меркурьевой Галине Георгиевне</a:t>
            </a:r>
            <a:endParaRPr lang="ru-RU" b="1" u="sng" dirty="0">
              <a:solidFill>
                <a:schemeClr val="tx2"/>
              </a:solidFill>
            </a:endParaRPr>
          </a:p>
        </p:txBody>
      </p:sp>
      <p:pic>
        <p:nvPicPr>
          <p:cNvPr id="5" name="Содержимое 4" descr="DSC_02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132856"/>
            <a:ext cx="5976664" cy="45682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7008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Награждены Народной медалью «Благодарность земляков»: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u="sng" dirty="0" smtClean="0"/>
              <a:t>Демьянова Клавдия Павловна;</a:t>
            </a:r>
            <a:br>
              <a:rPr lang="ru-RU" u="sng" dirty="0" smtClean="0"/>
            </a:br>
            <a:r>
              <a:rPr lang="ru-RU" u="sng" dirty="0" smtClean="0"/>
              <a:t>Кононович Наталья Анатольевна.</a:t>
            </a:r>
            <a:br>
              <a:rPr lang="ru-RU" u="sng" dirty="0" smtClean="0"/>
            </a:br>
            <a:endParaRPr lang="ru-RU" dirty="0"/>
          </a:p>
        </p:txBody>
      </p:sp>
      <p:pic>
        <p:nvPicPr>
          <p:cNvPr id="6" name="Содержимое 5" descr="DSC_02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2636913"/>
            <a:ext cx="4987159" cy="3312367"/>
          </a:xfrm>
        </p:spPr>
      </p:pic>
      <p:pic>
        <p:nvPicPr>
          <p:cNvPr id="7" name="Рисунок 6" descr="DSC_02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954016"/>
            <a:ext cx="4355976" cy="2903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 депутатов третьего созыва (2015-2020г.г.)</a:t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u="sng" dirty="0" smtClean="0"/>
              <a:t>Совет депутатов- представительный орган;</a:t>
            </a:r>
          </a:p>
          <a:p>
            <a:pPr algn="ctr"/>
            <a:r>
              <a:rPr lang="ru-RU" sz="3600" u="sng" dirty="0" smtClean="0"/>
              <a:t>Глава города- высшее должностное лицо;</a:t>
            </a:r>
          </a:p>
          <a:p>
            <a:pPr algn="ctr"/>
            <a:r>
              <a:rPr lang="ru-RU" sz="3600" u="sng" dirty="0" smtClean="0"/>
              <a:t>Администрация города- исполнительно-распорядительный орган.</a:t>
            </a:r>
            <a:endParaRPr lang="ru-RU" sz="36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507288" cy="5904656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Обеспечить гарантии равных избирательных прав гражданам при проведении муниципальных довыборов депутата в Совет депутатов                     Катав-Ивановского городского поселения по округу № 13 (19 мая 2019 года);</a:t>
            </a: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Совету депутатов Катав-Ивановского городского поселения организовать информационно- разъяснительную работу с избирателями во время выборной кампании Губернатора Челябинской области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, обеспечивающую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качественную явку                8 сентября 2019 года; </a:t>
            </a: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Депутатскому корпусу Катав-Ивановска активнее работать на избирательных округах; в заседаниях профильных депутатских комиссий;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Проводить среди населения информационную работу по разъяснению принятого Советом депутатов местного законодательства;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В избирательных округах эффективно выстраивать работу с депутатами из Собрания депутатов муниципалитета по исполнению наказов граждан;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Постоянно осуществлять депутатский контроль за расходованием бюджетных средств, а также за качеством выполнения сезонных работ по уборке города и благоустройству Администрацией города, за переданными полномочиями муниципалитету. 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260648"/>
            <a:ext cx="23945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ВЫВОДЫ: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Депутатскому корпусу Катав-Ивановска активнее работать на избирательных округах с населением; в заседаниях профильных депутатских комиссий;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избирательных округах эффективно выстраивать работу с депутатами из Собрания депутатов муниципалитета по исполнению наказов граждан;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Постоянно осуществлять депутатский контроль за расходованием бюджетных средств, а также за качеством выполнения Администрацией города, сезонных работ по уборке города и благоустройству за переданными полномочиями муниципалитету.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Говорят                      председатели постоянных                   депутатских комиссий                            Совета депутатов                 Катав-Ивановского                  городского поселения.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оклад к заседанию Совета КИГП 28 марта 2019г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8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420888"/>
            <a:ext cx="80010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внимание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88640"/>
            <a:ext cx="65527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Депутатский корпус: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15 депутатов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одержимое 6" descr="DSC_00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17820"/>
            <a:ext cx="8229600" cy="39754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Принятие правовых актов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628802"/>
          <a:ext cx="7920881" cy="4392486"/>
        </p:xfrm>
        <a:graphic>
          <a:graphicData uri="http://schemas.openxmlformats.org/drawingml/2006/table">
            <a:tbl>
              <a:tblPr/>
              <a:tblGrid>
                <a:gridCol w="2605552"/>
                <a:gridCol w="1354888"/>
                <a:gridCol w="1584176"/>
                <a:gridCol w="2376265"/>
              </a:tblGrid>
              <a:tr h="732081">
                <a:tc>
                  <a:txBody>
                    <a:bodyPr/>
                    <a:lstStyle/>
                    <a:p>
                      <a:pPr marL="68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2016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2017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2018 г.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Принято Решений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Проведено заседаний: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- очередных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- внеочередных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Проведено Публичных слушаний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1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5915316" cy="3933056"/>
          </a:xfrm>
        </p:spPr>
      </p:pic>
      <p:pic>
        <p:nvPicPr>
          <p:cNvPr id="5" name="Рисунок 4" descr="DSC_01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61886" y="3212977"/>
            <a:ext cx="5482115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Тематика вопросов, рассмотренных Советом депутатов третьего созыва г. Катав-Ивановска</a:t>
            </a: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539554" y="1591406"/>
          <a:ext cx="8208910" cy="4526520"/>
        </p:xfrm>
        <a:graphic>
          <a:graphicData uri="http://schemas.openxmlformats.org/drawingml/2006/table">
            <a:tbl>
              <a:tblPr/>
              <a:tblGrid>
                <a:gridCol w="5165952"/>
                <a:gridCol w="566132"/>
                <a:gridCol w="596924"/>
                <a:gridCol w="818406"/>
                <a:gridCol w="1061496"/>
              </a:tblGrid>
              <a:tr h="1582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Тематика вопросов, рассмотренных Советом депутатов третьего созыва г. Катав-Ивановска: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2015    год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2016 год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    год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                    год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Изменение Устава, утверждение Положений и изменений к ним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Бюджетное регулирование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Реализация городских целевых программ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Социальная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политика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Контроль за исполнением вопросов местного значения, отчёты о деятельности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Организационные и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другие вопросы, согласно полномочий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DSC0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6357174" cy="4005064"/>
          </a:xfrm>
        </p:spPr>
      </p:pic>
      <p:pic>
        <p:nvPicPr>
          <p:cNvPr id="5" name="Рисунок 4" descr="DSC_12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500" y="3429000"/>
            <a:ext cx="51435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27584" y="1268760"/>
          <a:ext cx="7776864" cy="4954537"/>
        </p:xfrm>
        <a:graphic>
          <a:graphicData uri="http://schemas.openxmlformats.org/drawingml/2006/table">
            <a:tbl>
              <a:tblPr/>
              <a:tblGrid>
                <a:gridCol w="990320"/>
                <a:gridCol w="4682216"/>
                <a:gridCol w="2104328"/>
              </a:tblGrid>
              <a:tr h="1043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№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п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/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п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ФИО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Написано заявление о передаче своего голоса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Захарова Наталья Юрьевна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Мельникова Светлана Васильевна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Сизганова Наталья Николаевна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Юрина Елена Сергеевна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Киселева Елена Константиновна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6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Бисярин Александр Николаевич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7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Еремин Валерий Александрович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Иванов Максим Владимирович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9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Федосеева Галина Филипповна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Горлова Людмила Геннадьевна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Шерстобитова Евгения Андреевна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Гладков Владимир Васильевич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Маланичева Татьяна Анатольевна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Забродин Николай Васильевич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Анохин Сергей Анатольевич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40466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Депутатская дисциплина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00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4316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1525</TotalTime>
  <Words>708</Words>
  <Application>Microsoft Office PowerPoint</Application>
  <PresentationFormat>Экран (4:3)</PresentationFormat>
  <Paragraphs>238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Отчёт о деятельности  Совета депутатов  третьего созыва  Катав-Ивановского  городского поселения  за 2018 год</vt:lpstr>
      <vt:lpstr>  Совет депутатов третьего созыва (2015-2020г.г.) </vt:lpstr>
      <vt:lpstr>Слайд 3</vt:lpstr>
      <vt:lpstr>Принятие правовых актов</vt:lpstr>
      <vt:lpstr>Слайд 5</vt:lpstr>
      <vt:lpstr> Тематика вопросов, рассмотренных Советом депутатов третьего созыва г. Катав-Ивановска </vt:lpstr>
      <vt:lpstr>Слайд 7</vt:lpstr>
      <vt:lpstr>Слайд 8</vt:lpstr>
      <vt:lpstr>Слайд 9</vt:lpstr>
      <vt:lpstr> Работа постоянных депутатских комиссий          </vt:lpstr>
      <vt:lpstr>Работа в депутатских комиссиях</vt:lpstr>
      <vt:lpstr>Слайд 12</vt:lpstr>
      <vt:lpstr>В Совет депутатов поступило обращений граждан</vt:lpstr>
      <vt:lpstr>Тематика обращений граждан в Совет депутатов</vt:lpstr>
      <vt:lpstr>Награждения</vt:lpstr>
      <vt:lpstr>Слайд 16</vt:lpstr>
      <vt:lpstr>Слайд 17</vt:lpstr>
      <vt:lpstr>Присвоено звание  «Почётный гражданин  Катав-Ивановского городского поселения» Меркурьевой Галине Георгиевне</vt:lpstr>
      <vt:lpstr>   Награждены Народной медалью «Благодарность земляков»: Демьянова Клавдия Павловна; Кононович Наталья Анатольевна. 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 деятельности  Совета депутатов  третьего созыва  Катав-Ивановского  городского поселения  за 2016 год.</dc:title>
  <dc:creator>Worker</dc:creator>
  <cp:lastModifiedBy>Worker</cp:lastModifiedBy>
  <cp:revision>180</cp:revision>
  <dcterms:created xsi:type="dcterms:W3CDTF">2017-04-11T08:27:51Z</dcterms:created>
  <dcterms:modified xsi:type="dcterms:W3CDTF">2019-04-01T09:12:40Z</dcterms:modified>
</cp:coreProperties>
</file>